
<file path=[Content_Types].xml><?xml version="1.0" encoding="utf-8"?>
<Types xmlns="http://schemas.openxmlformats.org/package/2006/content-types"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handoutMasterIdLst>
    <p:handoutMasterId r:id="rId42"/>
  </p:handoutMasterIdLst>
  <p:sldIdLst>
    <p:sldId id="441" r:id="rId2"/>
    <p:sldId id="363" r:id="rId3"/>
    <p:sldId id="401" r:id="rId4"/>
    <p:sldId id="419" r:id="rId5"/>
    <p:sldId id="412" r:id="rId6"/>
    <p:sldId id="414" r:id="rId7"/>
    <p:sldId id="415" r:id="rId8"/>
    <p:sldId id="420" r:id="rId9"/>
    <p:sldId id="424" r:id="rId10"/>
    <p:sldId id="403" r:id="rId11"/>
    <p:sldId id="404" r:id="rId12"/>
    <p:sldId id="405" r:id="rId13"/>
    <p:sldId id="416" r:id="rId14"/>
    <p:sldId id="406" r:id="rId15"/>
    <p:sldId id="407" r:id="rId16"/>
    <p:sldId id="422" r:id="rId17"/>
    <p:sldId id="421" r:id="rId18"/>
    <p:sldId id="430" r:id="rId19"/>
    <p:sldId id="431" r:id="rId20"/>
    <p:sldId id="432" r:id="rId21"/>
    <p:sldId id="417" r:id="rId22"/>
    <p:sldId id="402" r:id="rId23"/>
    <p:sldId id="418" r:id="rId24"/>
    <p:sldId id="409" r:id="rId25"/>
    <p:sldId id="408" r:id="rId26"/>
    <p:sldId id="436" r:id="rId27"/>
    <p:sldId id="429" r:id="rId28"/>
    <p:sldId id="437" r:id="rId29"/>
    <p:sldId id="438" r:id="rId30"/>
    <p:sldId id="425" r:id="rId31"/>
    <p:sldId id="426" r:id="rId32"/>
    <p:sldId id="433" r:id="rId33"/>
    <p:sldId id="434" r:id="rId34"/>
    <p:sldId id="427" r:id="rId35"/>
    <p:sldId id="435" r:id="rId36"/>
    <p:sldId id="423" r:id="rId37"/>
    <p:sldId id="439" r:id="rId38"/>
    <p:sldId id="440" r:id="rId39"/>
    <p:sldId id="428" r:id="rId40"/>
    <p:sldId id="400" r:id="rId41"/>
  </p:sldIdLst>
  <p:sldSz cx="10287000" cy="6858000" type="35mm"/>
  <p:notesSz cx="6858000" cy="92662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0058"/>
    <a:srgbClr val="000058"/>
    <a:srgbClr val="000066"/>
    <a:srgbClr val="58BF4D"/>
    <a:srgbClr val="0000CC"/>
    <a:srgbClr val="6600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18" y="-102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2992609" cy="45729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213" tIns="46107" rIns="92213" bIns="46107" numCol="1" anchor="t" anchorCtr="0" compatLnSpc="1">
            <a:prstTxWarp prst="textNoShape">
              <a:avLst/>
            </a:prstTxWarp>
          </a:bodyPr>
          <a:lstStyle>
            <a:lvl1pPr defTabSz="922738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7132" y="2"/>
            <a:ext cx="2995716" cy="45729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213" tIns="46107" rIns="92213" bIns="46107" numCol="1" anchor="t" anchorCtr="0" compatLnSpc="1">
            <a:prstTxWarp prst="textNoShape">
              <a:avLst/>
            </a:prstTxWarp>
          </a:bodyPr>
          <a:lstStyle>
            <a:lvl1pPr algn="r" defTabSz="922738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8824766"/>
            <a:ext cx="2992609" cy="45571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213" tIns="46107" rIns="92213" bIns="46107" numCol="1" anchor="b" anchorCtr="0" compatLnSpc="1">
            <a:prstTxWarp prst="textNoShape">
              <a:avLst/>
            </a:prstTxWarp>
          </a:bodyPr>
          <a:lstStyle>
            <a:lvl1pPr defTabSz="922738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7132" y="8824766"/>
            <a:ext cx="2995716" cy="45571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213" tIns="46107" rIns="92213" bIns="46107" numCol="1" anchor="b" anchorCtr="0" compatLnSpc="1">
            <a:prstTxWarp prst="textNoShape">
              <a:avLst/>
            </a:prstTxWarp>
          </a:bodyPr>
          <a:lstStyle>
            <a:lvl1pPr algn="r" defTabSz="922738">
              <a:defRPr sz="1200" smtClean="0"/>
            </a:lvl1pPr>
          </a:lstStyle>
          <a:p>
            <a:pPr>
              <a:defRPr/>
            </a:pPr>
            <a:fld id="{2F5AD54D-944D-46CF-BF99-6EC0F119C2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330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0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771525" y="22860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3101" name="Rectangle 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314575" y="4114800"/>
            <a:ext cx="72009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9313F85-3D4F-4AB3-8CA9-7536FFAAAF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78F6A-02D5-4572-A9BC-370AD14152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7900" y="381000"/>
            <a:ext cx="2187575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64135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7963C-B61F-42C9-998C-BE9D15E1D2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A6823-925A-4CAE-ACB6-CA2DB9AA80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04AFC-B41B-4D3B-993F-42686BECBA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600200"/>
            <a:ext cx="4295775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295775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306FD-32D6-41E3-95BC-E7FD449053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853D5-8567-4B24-B3FF-1420905800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CF6B6-A4C9-4F7D-89C3-5EA873EA27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88E5C-002D-4C65-9464-4D3825BDEA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4D71D-9F72-4EDF-A3FB-F354C50679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3FEFA-7B33-41AE-81E3-3CFCA936B0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3810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600200"/>
            <a:ext cx="87439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67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68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69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/>
            </a:lvl1pPr>
          </a:lstStyle>
          <a:p>
            <a:pPr>
              <a:defRPr/>
            </a:pPr>
            <a:fld id="{5969F0C7-86D0-4F21-81C9-7AE2836D51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Helvetic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Helvetic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Helvetic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Helvetic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609600"/>
            <a:ext cx="10045700" cy="1143000"/>
          </a:xfrm>
        </p:spPr>
        <p:txBody>
          <a:bodyPr/>
          <a:lstStyle/>
          <a:p>
            <a:pPr algn="l"/>
            <a:r>
              <a:rPr lang="en-US" altLang="en-US" sz="4100" b="1" dirty="0">
                <a:solidFill>
                  <a:srgbClr val="FFC000"/>
                </a:solidFill>
              </a:rPr>
              <a:t>Management </a:t>
            </a:r>
            <a:r>
              <a:rPr lang="en-US" altLang="en-US" sz="4100" b="1" dirty="0" smtClean="0">
                <a:solidFill>
                  <a:srgbClr val="FFC000"/>
                </a:solidFill>
              </a:rPr>
              <a:t>&amp; </a:t>
            </a:r>
            <a:r>
              <a:rPr lang="en-US" altLang="en-US" sz="4100" b="1" dirty="0">
                <a:solidFill>
                  <a:srgbClr val="FFC000"/>
                </a:solidFill>
              </a:rPr>
              <a:t>Conservation Strategies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9448800" cy="4800600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</a:pPr>
            <a:endParaRPr lang="en-US" altLang="en-US"/>
          </a:p>
          <a:p>
            <a:pPr>
              <a:spcBef>
                <a:spcPct val="0"/>
              </a:spcBef>
            </a:pPr>
            <a:endParaRPr lang="en-US" altLang="en-US"/>
          </a:p>
          <a:p>
            <a:pPr>
              <a:spcBef>
                <a:spcPct val="0"/>
              </a:spcBef>
            </a:pPr>
            <a:endParaRPr lang="en-US" altLang="en-US" sz="1800"/>
          </a:p>
          <a:p>
            <a:pPr>
              <a:spcBef>
                <a:spcPct val="0"/>
              </a:spcBef>
            </a:pPr>
            <a:endParaRPr lang="en-US" altLang="en-US" sz="1800"/>
          </a:p>
          <a:p>
            <a:pPr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243716" name="Text Box 4"/>
          <p:cNvSpPr txBox="1">
            <a:spLocks noChangeArrowheads="1"/>
          </p:cNvSpPr>
          <p:nvPr/>
        </p:nvSpPr>
        <p:spPr bwMode="auto">
          <a:xfrm>
            <a:off x="647700" y="2273300"/>
            <a:ext cx="9639300" cy="289310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Ecosystem Management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 Breeding Programs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Rehabilitation &amp; Reintroduction Programs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Community Outreach Programs</a:t>
            </a:r>
          </a:p>
        </p:txBody>
      </p:sp>
      <p:sp>
        <p:nvSpPr>
          <p:cNvPr id="243717" name="Rectangle 5"/>
          <p:cNvSpPr>
            <a:spLocks noChangeArrowheads="1"/>
          </p:cNvSpPr>
          <p:nvPr/>
        </p:nvSpPr>
        <p:spPr bwMode="auto">
          <a:xfrm>
            <a:off x="8801100" y="167174"/>
            <a:ext cx="1471878" cy="40011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© R. KYES</a:t>
            </a:r>
            <a:endPara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USERS\RKYES\For Carissa\Scanned Images\Indonesia\Wanariset\slide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3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USERS\RKYES\For Carissa\Scanned Images\Indonesia\Wanariset\slide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USERS\RKYES\For Carissa\Scanned Images\Indonesia\Wanariset\slide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Rehabilitation Stage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828800"/>
            <a:ext cx="8743950" cy="1524000"/>
          </a:xfrm>
        </p:spPr>
        <p:txBody>
          <a:bodyPr/>
          <a:lstStyle/>
          <a:p>
            <a:pPr marL="1079500" indent="-1079500">
              <a:buFontTx/>
              <a:buNone/>
            </a:pPr>
            <a:r>
              <a:rPr lang="en-US" sz="3200" dirty="0" smtClean="0">
                <a:solidFill>
                  <a:schemeClr val="tx2"/>
                </a:solidFill>
              </a:rPr>
              <a:t>Goal:</a:t>
            </a:r>
            <a:r>
              <a:rPr lang="en-US" sz="3200" dirty="0" smtClean="0"/>
              <a:t> to promote (teach) the ecological and social skills necessary for the orangutans to survive in their natural habitat.</a:t>
            </a:r>
            <a:endParaRPr lang="en-US" dirty="0" smtClean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4800" cy="685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82200" y="0"/>
            <a:ext cx="304800" cy="685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4342" name="Picture 6" descr="slide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3581400"/>
            <a:ext cx="4572000" cy="30749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USERS\RKYES\For Carissa\Scanned Images\Indonesia\Wanariset\slide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463"/>
            <a:ext cx="10287000" cy="6892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USERS\RKYES\For Carissa\Scanned Images\Indonesia\Wanariset\slide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0163"/>
            <a:ext cx="10287000" cy="691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C:\aa  KYES FILES - TRAVEL\Graphics and Visuals\All SLIDES\Scanned Images\Indonesia\Wanariset\slide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6172200" cy="41275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11" name="Picture 4" descr="C:\aa  KYES FILES - TRAVEL\Graphics and Visuals\All SLIDES\Scanned Images\Indonesia\Wanariset\slide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105150"/>
            <a:ext cx="5334000" cy="34655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aa  KYES FILES - TRAVEL\Graphics and Visuals\All SLIDES\Scanned Images\Indonesia\Wanariset\slide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3509963" cy="5181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435" name="Picture 3" descr="C:\aa  KYES FILES - TRAVEL\Graphics and Visuals\All SLIDES\Scanned Images\Indonesia\Wanariset\slide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228600"/>
            <a:ext cx="5715000" cy="38512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436" name="Picture 4" descr="C:\aa  KYES FILES - TRAVEL\Graphics and Visuals\All SLIDES\Scanned Images\Indonesia\Wanariset\slide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4343400"/>
            <a:ext cx="3429000" cy="22701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2" name="Picture 2" descr="C:\TRAVEL\rkyes\GRAPHICS\aINDO\MORE Indonesia\Wanariset\halfwayhs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2400"/>
            <a:ext cx="10287000" cy="6983413"/>
          </a:xfrm>
          <a:prstGeom prst="rect">
            <a:avLst/>
          </a:prstGeom>
          <a:solidFill>
            <a:schemeClr val="tx2">
              <a:lumMod val="75000"/>
              <a:alpha val="78000"/>
            </a:schemeClr>
          </a:solidFill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543300" y="304800"/>
            <a:ext cx="3543300" cy="6096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/>
          <a:p>
            <a:pPr algn="ctr">
              <a:defRPr/>
            </a:pPr>
            <a:r>
              <a:rPr kumimoji="1" lang="en-US" sz="36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Halfway House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TRAVEL\rkyes\GRAPHICS\aINDO\MORE Indonesia\Wanariset\halfwayh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0" y="0"/>
            <a:ext cx="1056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slide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10287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0287000" cy="2057400"/>
          </a:xfrm>
          <a:solidFill>
            <a:schemeClr val="bg2"/>
          </a:solidFill>
        </p:spPr>
        <p:txBody>
          <a:bodyPr/>
          <a:lstStyle/>
          <a:p>
            <a:r>
              <a:rPr lang="en-US" sz="4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The Orangutan Reintroduction Project - </a:t>
            </a:r>
            <a:r>
              <a:rPr lang="en-US" sz="440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Wanariset</a:t>
            </a:r>
            <a:r>
              <a:rPr lang="en-US" sz="4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257800"/>
            <a:ext cx="4038600" cy="1600200"/>
          </a:xfrm>
        </p:spPr>
        <p:txBody>
          <a:bodyPr/>
          <a:lstStyle/>
          <a:p>
            <a:pPr algn="l">
              <a:lnSpc>
                <a:spcPct val="80000"/>
              </a:lnSpc>
              <a:buFontTx/>
              <a:buNone/>
            </a:pPr>
            <a:r>
              <a:rPr lang="en-US" sz="2800" smtClean="0"/>
              <a:t> </a:t>
            </a:r>
            <a:endParaRPr lang="en-US" smtClean="0"/>
          </a:p>
        </p:txBody>
      </p:sp>
      <p:sp>
        <p:nvSpPr>
          <p:cNvPr id="3077" name="Rectangle 6"/>
          <p:cNvSpPr>
            <a:spLocks noChangeArrowheads="1"/>
          </p:cNvSpPr>
          <p:nvPr/>
        </p:nvSpPr>
        <p:spPr bwMode="auto">
          <a:xfrm>
            <a:off x="8877300" y="87868"/>
            <a:ext cx="1345240" cy="369332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1800" b="1" dirty="0"/>
              <a:t>©</a:t>
            </a:r>
            <a:r>
              <a:rPr lang="en-US" sz="1800" b="1" dirty="0">
                <a:latin typeface="Arial" charset="0"/>
              </a:rPr>
              <a:t> R. KYES</a:t>
            </a:r>
            <a:endParaRPr lang="en-US" sz="1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TRAVEL\rkyes\GRAPHICS\aINDO\MORE Indonesia\Wanariset\observatio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675" y="609600"/>
            <a:ext cx="9458325" cy="6248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07" name="Picture 4" descr="C:\TRAVEL\rkyes\GRAPHICS\aINDO\MORE Indonesia\Wanariset\youngora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275" y="152400"/>
            <a:ext cx="5203825" cy="3429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Reintroduction Stage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828800"/>
            <a:ext cx="8743950" cy="2133600"/>
          </a:xfrm>
        </p:spPr>
        <p:txBody>
          <a:bodyPr/>
          <a:lstStyle/>
          <a:p>
            <a:pPr>
              <a:buFontTx/>
              <a:buNone/>
            </a:pPr>
            <a:r>
              <a:rPr lang="en-US" sz="3200" dirty="0" smtClean="0">
                <a:solidFill>
                  <a:schemeClr val="tx2"/>
                </a:solidFill>
              </a:rPr>
              <a:t>Goal:</a:t>
            </a:r>
            <a:r>
              <a:rPr lang="en-US" sz="3200" dirty="0" smtClean="0"/>
              <a:t> to facilitate a low-stress release and         	  transition into the natural habitat and 		  provide long-term behavioral assessment</a:t>
            </a:r>
            <a:r>
              <a:rPr lang="en-US" sz="2800" dirty="0" smtClean="0"/>
              <a:t> 	  </a:t>
            </a:r>
            <a:r>
              <a:rPr lang="en-US" sz="3200" dirty="0" smtClean="0"/>
              <a:t>of the rehabilitant orangutans.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4800" cy="685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82200" y="0"/>
            <a:ext cx="304800" cy="685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USERS\RKYES\For Carissa\Scanned Images\Indonesia\Wanariset\slid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Reintroduction Statistics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9677400" cy="4495800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/>
              <a:t>			   	 	  </a:t>
            </a:r>
            <a:r>
              <a:rPr lang="en-US" sz="2600" smtClean="0"/>
              <a:t>Groups 		Total Orangutans</a:t>
            </a:r>
          </a:p>
          <a:p>
            <a:pPr>
              <a:buFontTx/>
              <a:buNone/>
            </a:pPr>
            <a:r>
              <a:rPr lang="en-US" sz="2600" smtClean="0"/>
              <a:t>  Location                  	Released 		      Released</a:t>
            </a:r>
          </a:p>
          <a:p>
            <a:pPr>
              <a:buFontTx/>
              <a:buNone/>
            </a:pPr>
            <a:r>
              <a:rPr lang="en-US" sz="2600" smtClean="0"/>
              <a:t>___________________________________________________</a:t>
            </a:r>
          </a:p>
          <a:p>
            <a:pPr>
              <a:buFontTx/>
              <a:buNone/>
            </a:pPr>
            <a:r>
              <a:rPr lang="en-US" sz="2600" smtClean="0"/>
              <a:t>Sungai Wain		       6				  81	</a:t>
            </a:r>
          </a:p>
          <a:p>
            <a:pPr>
              <a:buFontTx/>
              <a:buNone/>
            </a:pPr>
            <a:r>
              <a:rPr lang="en-US" sz="2600" smtClean="0"/>
              <a:t>Protected Forest</a:t>
            </a:r>
          </a:p>
          <a:p>
            <a:pPr>
              <a:buFontTx/>
              <a:buNone/>
            </a:pPr>
            <a:endParaRPr lang="en-US" sz="2600" smtClean="0"/>
          </a:p>
          <a:p>
            <a:pPr>
              <a:buFontTx/>
              <a:buNone/>
            </a:pPr>
            <a:r>
              <a:rPr lang="en-US" sz="2600" smtClean="0"/>
              <a:t>Meratus Protected		       18+			350+</a:t>
            </a:r>
          </a:p>
          <a:p>
            <a:pPr>
              <a:buFontTx/>
              <a:buNone/>
            </a:pPr>
            <a:r>
              <a:rPr lang="en-US" sz="2600" smtClean="0"/>
              <a:t>Forest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4800" cy="685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82200" y="0"/>
            <a:ext cx="304800" cy="685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C:\aa  KYES FILES - TRAVEL\Graphics and Visuals\All SLIDES\Scanned Images\Indonesia\Wanariset\slide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152400"/>
            <a:ext cx="4800600" cy="322103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3" name="Picture 5" descr="C:\aa  KYES FILES - TRAVEL\Graphics and Visuals\All SLIDES\Scanned Images\Indonesia\Wanariset\slide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5538" y="2286000"/>
            <a:ext cx="6507162" cy="441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aa  KYES FILES - TRAVEL\Graphics and Visuals\All SLIDES\Scanned Images\Indonesia\Wanariset\slide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9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TRAVEL\rkyes\GRAPHICS\aINDO\MORE Indonesia\Wanariset\slide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93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aa  KYES FILES - TRAVEL\Graphics and Visuals\All SLIDES\Scanned Images\Indonesia\Wanariset\slide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152400"/>
            <a:ext cx="9791700" cy="65913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C:\aa  KYES FILES - TRAVEL\Graphics and Visuals\All SLIDES\Scanned Images\Indonesia\Wanariset\slide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152400"/>
            <a:ext cx="9875838" cy="6477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C:\aa  KYES FILES - TRAVEL\Graphics and Visuals\All SLIDES\Scanned Images\Indonesia\Wanariset\slide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228600"/>
            <a:ext cx="9753600" cy="64817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USERS\RKYES\For Carissa\Scanned Images\Indonesia\Wanariset\slid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463"/>
            <a:ext cx="10287000" cy="6892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aa  KYES FILES - TRAVEL\Graphics and Visuals\All SLIDES\Scanned Images\Indonesia\Wanariset\slide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aa  KYES FILES - TRAVEL\Graphics and Visuals\All SLIDES\Scanned Images\Indonesia\Wanariset\slide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9867900" cy="66182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C:\aa  KYES FILES - TRAVEL\Graphics and Visuals\All SLIDES\Scanned Images\Indonesia\Wanariset\slide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76200"/>
            <a:ext cx="9753600" cy="66452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C:\aa  KYES FILES - TRAVEL\Graphics and Visuals\All SLIDES\Scanned Images\Indonesia\Wanariset\slide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" y="228600"/>
            <a:ext cx="9677400" cy="65246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aa  KYES FILES - TRAVEL\Graphics and Visuals\All SLIDES\Scanned Images\Indonesia\Wanariset\slide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515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TRAVEL\rkyes\GRAPHICS\aINDO\MORE Indonesia\Wanariset\slide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1975" y="1066800"/>
            <a:ext cx="7629525" cy="5105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6867" name="Picture 3" descr="C:\TRAVEL\rkyes\GRAPHICS\aINDO\MORE Indonesia\Wanariset\slide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66700" y="-212725"/>
            <a:ext cx="4762500" cy="70707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238500" y="228600"/>
            <a:ext cx="4419600" cy="6096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/>
          <a:p>
            <a:pPr algn="ctr">
              <a:defRPr/>
            </a:pPr>
            <a:r>
              <a:rPr kumimoji="1" lang="en-US" sz="36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Research Station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3" descr="C:\aa  KYES FILES - TRAVEL\Graphics and Visuals\All SLIDES\Scanned Images\Indonesia\Wanariset\slide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6200"/>
            <a:ext cx="9923463" cy="6705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4" descr="C:\aa  KYES FILES - TRAVEL\Graphics and Visuals\All SLIDES\Scanned Images\Indonesia\Wanariset\slide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913" y="146050"/>
            <a:ext cx="9704387" cy="64833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5" descr="C:\aa  KYES FILES - TRAVEL\Graphics and Visuals\All SLIDES\Scanned Images\Indonesia\Wanariset\slide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152400"/>
            <a:ext cx="9769475" cy="6553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aa  KYES FILES - TRAVEL\Graphics and Visuals\All SLIDES\Scanned Images\Indonesia\Wanariset\slide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4394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6" descr="F:\USERS\RKYES\For Carissa\Scanned Images\Indonesia\Wanariset\slid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8743950" cy="10668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4572000"/>
            <a:ext cx="8448675" cy="1981200"/>
          </a:xfrm>
        </p:spPr>
        <p:txBody>
          <a:bodyPr/>
          <a:lstStyle/>
          <a:p>
            <a:pPr>
              <a:buFontTx/>
              <a:buNone/>
            </a:pPr>
            <a:endParaRPr lang="en-US" smtClean="0"/>
          </a:p>
        </p:txBody>
      </p:sp>
      <p:pic>
        <p:nvPicPr>
          <p:cNvPr id="41988" name="Picture 4" descr="F:\USERS\RKYES\For Carissa\Scanned Images\Indonesia\Wanariset\slide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933700" y="76200"/>
            <a:ext cx="5486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  <a:cs typeface="Arial" pitchFamily="34" charset="0"/>
              </a:rPr>
              <a:t>The End</a:t>
            </a:r>
            <a:endParaRPr lang="en-US" sz="8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itchFamily="82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Text Box 2"/>
          <p:cNvSpPr txBox="1">
            <a:spLocks noChangeArrowheads="1"/>
          </p:cNvSpPr>
          <p:nvPr/>
        </p:nvSpPr>
        <p:spPr bwMode="auto">
          <a:xfrm>
            <a:off x="609600" y="1263650"/>
            <a:ext cx="9020175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dirty="0">
                <a:latin typeface="Arial" charset="0"/>
              </a:rPr>
              <a:t>The Orangutan Reintroduction Project at </a:t>
            </a:r>
            <a:r>
              <a:rPr lang="en-US" sz="3000" dirty="0" err="1">
                <a:latin typeface="Arial" charset="0"/>
              </a:rPr>
              <a:t>Wanariset</a:t>
            </a:r>
            <a:r>
              <a:rPr lang="en-US" sz="3000" dirty="0">
                <a:latin typeface="Arial" charset="0"/>
              </a:rPr>
              <a:t> Station was established in 1991 to help prepare confiscated young orangutans for (re)introduction to their natural habitat.</a:t>
            </a:r>
            <a:endParaRPr lang="en-US" sz="2800" dirty="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1200" dirty="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3000" dirty="0">
                <a:latin typeface="Arial" charset="0"/>
              </a:rPr>
              <a:t>To date, more than </a:t>
            </a:r>
            <a:r>
              <a:rPr lang="en-US" sz="3000" dirty="0" smtClean="0">
                <a:latin typeface="Arial" charset="0"/>
              </a:rPr>
              <a:t>1000 </a:t>
            </a:r>
            <a:r>
              <a:rPr lang="en-US" sz="3000" dirty="0">
                <a:latin typeface="Arial" charset="0"/>
              </a:rPr>
              <a:t>orangutans have been brought </a:t>
            </a:r>
            <a:r>
              <a:rPr lang="en-US" sz="3000" dirty="0" smtClean="0">
                <a:latin typeface="Arial" charset="0"/>
              </a:rPr>
              <a:t> to </a:t>
            </a:r>
            <a:r>
              <a:rPr lang="en-US" sz="3000" dirty="0">
                <a:latin typeface="Arial" charset="0"/>
              </a:rPr>
              <a:t>the </a:t>
            </a:r>
            <a:r>
              <a:rPr lang="en-US" sz="3000" dirty="0" err="1">
                <a:latin typeface="Arial" charset="0"/>
              </a:rPr>
              <a:t>Wanariset</a:t>
            </a:r>
            <a:r>
              <a:rPr lang="en-US" sz="3000" dirty="0">
                <a:latin typeface="Arial" charset="0"/>
              </a:rPr>
              <a:t> Orangutan Reintroduction Project main center.</a:t>
            </a:r>
          </a:p>
          <a:p>
            <a:pPr>
              <a:spcBef>
                <a:spcPct val="50000"/>
              </a:spcBef>
            </a:pPr>
            <a:endParaRPr lang="en-US" sz="1200" dirty="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3000" dirty="0">
                <a:latin typeface="Arial" charset="0"/>
              </a:rPr>
              <a:t>Over </a:t>
            </a:r>
            <a:r>
              <a:rPr lang="en-US" sz="3000" dirty="0" smtClean="0">
                <a:latin typeface="Arial" charset="0"/>
              </a:rPr>
              <a:t>700 </a:t>
            </a:r>
            <a:r>
              <a:rPr lang="en-US" sz="3000" dirty="0">
                <a:latin typeface="Arial" charset="0"/>
              </a:rPr>
              <a:t>of these animals have been reintroduced to protected forest sites in East Kalimantan</a:t>
            </a:r>
            <a:r>
              <a:rPr lang="en-US" sz="3000" dirty="0"/>
              <a:t>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4800" cy="685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0" y="0"/>
            <a:ext cx="381000" cy="685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6149" name="Rectangle 6"/>
          <p:cNvSpPr>
            <a:spLocks noChangeArrowheads="1"/>
          </p:cNvSpPr>
          <p:nvPr/>
        </p:nvSpPr>
        <p:spPr bwMode="auto">
          <a:xfrm>
            <a:off x="1028700" y="192088"/>
            <a:ext cx="9220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FFC000"/>
                </a:solidFill>
                <a:latin typeface="Arial" charset="0"/>
                <a:cs typeface="Arial" charset="0"/>
              </a:rPr>
              <a:t>The Orangutan Reintroduction Project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16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16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16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>
                <a:latin typeface="Arial" charset="0"/>
              </a:rPr>
              <a:t>The Orangutan Reintroduction Project  </a:t>
            </a:r>
            <a:br>
              <a:rPr lang="en-US" sz="3200" smtClean="0">
                <a:latin typeface="Arial" charset="0"/>
              </a:rPr>
            </a:br>
            <a:r>
              <a:rPr lang="en-US" sz="3200" smtClean="0">
                <a:latin typeface="Arial" charset="0"/>
              </a:rPr>
              <a:t>consists of three stages of operation:</a:t>
            </a:r>
            <a:endParaRPr lang="en-US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09800"/>
            <a:ext cx="8743950" cy="32004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3200" dirty="0" smtClean="0">
                <a:latin typeface="Arial" charset="0"/>
              </a:rPr>
              <a:t>1. Quarantine Stage</a:t>
            </a:r>
          </a:p>
          <a:p>
            <a:pPr algn="ctr">
              <a:buFontTx/>
              <a:buNone/>
            </a:pPr>
            <a:endParaRPr lang="en-US" sz="3200" dirty="0" smtClean="0">
              <a:latin typeface="Arial" charset="0"/>
            </a:endParaRPr>
          </a:p>
          <a:p>
            <a:pPr algn="ctr">
              <a:buFontTx/>
              <a:buNone/>
            </a:pPr>
            <a:r>
              <a:rPr lang="en-US" sz="3200" dirty="0" smtClean="0">
                <a:latin typeface="Arial" charset="0"/>
              </a:rPr>
              <a:t>2. Rehabilitation Stage</a:t>
            </a:r>
          </a:p>
          <a:p>
            <a:pPr algn="ctr">
              <a:buFontTx/>
              <a:buNone/>
            </a:pPr>
            <a:endParaRPr lang="en-US" sz="3200" dirty="0" smtClean="0">
              <a:latin typeface="Arial" charset="0"/>
            </a:endParaRPr>
          </a:p>
          <a:p>
            <a:pPr algn="ctr">
              <a:buFontTx/>
              <a:buNone/>
            </a:pPr>
            <a:r>
              <a:rPr lang="en-US" sz="3200" dirty="0" smtClean="0">
                <a:latin typeface="Arial" charset="0"/>
              </a:rPr>
              <a:t>3. Reintroduction Stage</a:t>
            </a:r>
            <a:endParaRPr lang="en-US" dirty="0" smtClean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4800" cy="685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82200" y="0"/>
            <a:ext cx="304800" cy="685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Quarantine Stage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905000"/>
            <a:ext cx="8743950" cy="1676400"/>
          </a:xfrm>
        </p:spPr>
        <p:txBody>
          <a:bodyPr/>
          <a:lstStyle/>
          <a:p>
            <a:pPr marL="284163" indent="-284163">
              <a:buFontTx/>
              <a:buNone/>
            </a:pPr>
            <a:r>
              <a:rPr lang="en-US" sz="3200" smtClean="0">
                <a:solidFill>
                  <a:schemeClr val="tx2"/>
                </a:solidFill>
              </a:rPr>
              <a:t>Goal:</a:t>
            </a:r>
            <a:r>
              <a:rPr lang="en-US" sz="3200" smtClean="0"/>
              <a:t> to provide immediate medical care and 		thorough health screening for newly 		arriving orangutans.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4800" cy="685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82200" y="0"/>
            <a:ext cx="304800" cy="685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aa  KYES FILES - TRAVEL\Graphics and Visuals\All SLIDES\Scanned Images\Indonesia\Wanariset\slide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5486400" cy="36496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219" name="Picture 3" descr="C:\aa  KYES FILES - TRAVEL\Graphics and Visuals\All SLIDES\Scanned Images\Indonesia\Wanariset\slide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2819400"/>
            <a:ext cx="5638800" cy="380523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USERS\RKYES\For Carissa\Scanned Images\Indonesia\Wanariset\slide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5867400" cy="3790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43" name="Picture 3" descr="C:\aa  KYES FILES - TRAVEL\Graphics and Visuals\All SLIDES\Scanned Images\Indonesia\Wanariset\slide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048000"/>
            <a:ext cx="5257800" cy="35163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 template">
  <a:themeElements>
    <a:clrScheme name="">
      <a:dk1>
        <a:srgbClr val="000000"/>
      </a:dk1>
      <a:lt1>
        <a:srgbClr val="FFFFFF"/>
      </a:lt1>
      <a:dk2>
        <a:srgbClr val="0000CC"/>
      </a:dk2>
      <a:lt2>
        <a:srgbClr val="FED60E"/>
      </a:lt2>
      <a:accent1>
        <a:srgbClr val="009999"/>
      </a:accent1>
      <a:accent2>
        <a:srgbClr val="FF9933"/>
      </a:accent2>
      <a:accent3>
        <a:srgbClr val="AAAA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Blue template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ue template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template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template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HD:Blue template</Template>
  <TotalTime>3585</TotalTime>
  <Words>167</Words>
  <Application>Microsoft Office PowerPoint</Application>
  <PresentationFormat>35mm Slides</PresentationFormat>
  <Paragraphs>43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Blue template</vt:lpstr>
      <vt:lpstr>Management &amp; Conservation Strategies</vt:lpstr>
      <vt:lpstr>The Orangutan Reintroduction Project - Wanariset </vt:lpstr>
      <vt:lpstr>PowerPoint Presentation</vt:lpstr>
      <vt:lpstr>PowerPoint Presentation</vt:lpstr>
      <vt:lpstr>PowerPoint Presentation</vt:lpstr>
      <vt:lpstr>The Orangutan Reintroduction Project   consists of three stages of operation:</vt:lpstr>
      <vt:lpstr>Quarantine Stage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Rehabilitation Stage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Reintroduction Stage</vt:lpstr>
      <vt:lpstr>PowerPoint Presentation</vt:lpstr>
      <vt:lpstr>Reintroduction Statistics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RPRC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CBF Macaques sent to the WaRPRC</dc:title>
  <dc:creator>Marj Domenowske</dc:creator>
  <cp:lastModifiedBy>rkyes</cp:lastModifiedBy>
  <cp:revision>312</cp:revision>
  <cp:lastPrinted>2001-01-03T22:55:28Z</cp:lastPrinted>
  <dcterms:created xsi:type="dcterms:W3CDTF">2000-03-21T21:27:17Z</dcterms:created>
  <dcterms:modified xsi:type="dcterms:W3CDTF">2014-12-21T23:26:54Z</dcterms:modified>
</cp:coreProperties>
</file>